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sldIdLst>
    <p:sldId id="256" r:id="rId5"/>
    <p:sldId id="257" r:id="rId6"/>
    <p:sldId id="258" r:id="rId7"/>
    <p:sldId id="259" r:id="rId8"/>
    <p:sldId id="260" r:id="rId9"/>
    <p:sldId id="270" r:id="rId10"/>
    <p:sldId id="261" r:id="rId11"/>
    <p:sldId id="265" r:id="rId12"/>
    <p:sldId id="262" r:id="rId13"/>
    <p:sldId id="269" r:id="rId14"/>
    <p:sldId id="266" r:id="rId15"/>
    <p:sldId id="267" r:id="rId16"/>
    <p:sldId id="268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1AC94-CFE3-48CA-A7D5-DDCCD6903B33}" v="45" dt="2022-10-09T15:38:42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0931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0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4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87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5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5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9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550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6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09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33A32-5EF7-99BF-5E48-6432CC3C9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Path Tracing</a:t>
            </a:r>
            <a:r>
              <a:rPr lang="ko-KR" altLang="en-US" sz="4000" dirty="0"/>
              <a:t>기반 고 퀄리티 </a:t>
            </a:r>
            <a:br>
              <a:rPr lang="en-US" altLang="ko-KR" sz="4000" dirty="0"/>
            </a:br>
            <a:r>
              <a:rPr lang="ko-KR" altLang="en-US" sz="4000" dirty="0"/>
              <a:t>동영상 녹화 기술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E5CAD9A3-7F8B-F0F7-5C44-93BA27490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윤태웅</a:t>
            </a:r>
          </a:p>
        </p:txBody>
      </p:sp>
    </p:spTree>
    <p:extLst>
      <p:ext uri="{BB962C8B-B14F-4D97-AF65-F5344CB8AC3E}">
        <p14:creationId xmlns:p14="http://schemas.microsoft.com/office/powerpoint/2010/main" val="27289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EC27DBD-3678-ADA4-5AD7-6B7D752C8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/>
              <a:t>타겟 논문</a:t>
            </a:r>
            <a:r>
              <a:rPr lang="en-US" altLang="ko-KR" dirty="0"/>
              <a:t>: </a:t>
            </a:r>
            <a:r>
              <a:rPr lang="en-US" altLang="ko-KR" dirty="0" err="1"/>
              <a:t>ReSTIR</a:t>
            </a:r>
            <a:r>
              <a:rPr lang="en-US" altLang="ko-KR" dirty="0"/>
              <a:t> GI(2021)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1BD43-ABF7-3EF6-3492-C6C5D6C1C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48" y="1797415"/>
            <a:ext cx="7325340" cy="3511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42AD2-9D59-CAB2-857C-3598C3A35081}"/>
              </a:ext>
            </a:extLst>
          </p:cNvPr>
          <p:cNvSpPr txBox="1"/>
          <p:nvPr/>
        </p:nvSpPr>
        <p:spPr>
          <a:xfrm>
            <a:off x="2896048" y="5408427"/>
            <a:ext cx="592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ko-KR" altLang="en-US" dirty="0"/>
              <a:t> </a:t>
            </a:r>
            <a:r>
              <a:rPr lang="en-US" altLang="ko-KR" dirty="0"/>
              <a:t>GI</a:t>
            </a:r>
            <a:r>
              <a:rPr lang="ko-KR" altLang="en-US" dirty="0"/>
              <a:t> 알고리즘 진행과정</a:t>
            </a:r>
            <a:r>
              <a:rPr lang="en-US" altLang="ko-KR" dirty="0"/>
              <a:t>: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초기 </a:t>
            </a:r>
            <a:r>
              <a:rPr lang="en-US" altLang="ko-KR" dirty="0"/>
              <a:t>Sample</a:t>
            </a:r>
            <a:r>
              <a:rPr lang="ko-KR" altLang="en-US" dirty="0"/>
              <a:t>은 무작위 선출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Temporal Reservoir(</a:t>
            </a:r>
            <a:r>
              <a:rPr lang="ko-KR" altLang="en-US" dirty="0"/>
              <a:t>이전 프레임</a:t>
            </a:r>
            <a:r>
              <a:rPr lang="en-US" altLang="ko-KR" dirty="0"/>
              <a:t>)</a:t>
            </a:r>
            <a:r>
              <a:rPr lang="ko-KR" altLang="en-US" dirty="0"/>
              <a:t>기반 </a:t>
            </a:r>
            <a:r>
              <a:rPr lang="en-US" altLang="ko-KR" dirty="0"/>
              <a:t>Resampling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Spatial Reservoir(</a:t>
            </a:r>
            <a:r>
              <a:rPr lang="ko-KR" altLang="en-US" dirty="0"/>
              <a:t>주변 픽셀</a:t>
            </a:r>
            <a:r>
              <a:rPr lang="en-US" altLang="ko-KR" dirty="0"/>
              <a:t>) </a:t>
            </a:r>
            <a:r>
              <a:rPr lang="ko-KR" altLang="en-US" dirty="0"/>
              <a:t>기반 </a:t>
            </a:r>
            <a:r>
              <a:rPr lang="en-US" altLang="ko-KR" dirty="0"/>
              <a:t>Resampling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82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35A99C4-833B-1D06-1A3C-9CCA6CB3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/>
              <a:t>타겟 논문</a:t>
            </a:r>
            <a:r>
              <a:rPr lang="en-US" altLang="ko-KR" dirty="0"/>
              <a:t>: </a:t>
            </a:r>
            <a:r>
              <a:rPr lang="en-US" altLang="ko-KR" dirty="0" err="1"/>
              <a:t>ReSTIR</a:t>
            </a:r>
            <a:r>
              <a:rPr lang="en-US" altLang="ko-KR" dirty="0"/>
              <a:t> GI(2021)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85CFB98-9B38-F697-B93F-80D2EC98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78" y="1841454"/>
            <a:ext cx="9268643" cy="3288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70123-0D6E-441E-5D3F-794B01791550}"/>
              </a:ext>
            </a:extLst>
          </p:cNvPr>
          <p:cNvSpPr txBox="1"/>
          <p:nvPr/>
        </p:nvSpPr>
        <p:spPr>
          <a:xfrm>
            <a:off x="1371600" y="5495031"/>
            <a:ext cx="558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픽셀당 단 </a:t>
            </a:r>
            <a:r>
              <a:rPr lang="en-US" altLang="ko-KR" dirty="0"/>
              <a:t>1</a:t>
            </a:r>
            <a:r>
              <a:rPr lang="ko-KR" altLang="en-US" dirty="0"/>
              <a:t>개의 샘플</a:t>
            </a:r>
            <a:r>
              <a:rPr lang="en-US" altLang="ko-KR" dirty="0"/>
              <a:t>(1spp)</a:t>
            </a:r>
            <a:r>
              <a:rPr lang="ko-KR" altLang="en-US" dirty="0"/>
              <a:t>만으로 렌더링해도 기존 </a:t>
            </a:r>
            <a:r>
              <a:rPr lang="en-US" altLang="ko-KR" dirty="0"/>
              <a:t>Path Tracer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괜찮은 퀄리티를 보여주는 모습</a:t>
            </a:r>
            <a:r>
              <a:rPr lang="en-US" altLang="ko-KR" dirty="0"/>
              <a:t>. </a:t>
            </a:r>
            <a:r>
              <a:rPr lang="ko-KR" altLang="en-US" dirty="0"/>
              <a:t>이는 비슷한 결과물을 만들어내는데</a:t>
            </a:r>
            <a:r>
              <a:rPr lang="en-US" altLang="ko-KR" dirty="0"/>
              <a:t>, </a:t>
            </a:r>
            <a:r>
              <a:rPr lang="ko-KR" altLang="en-US" dirty="0"/>
              <a:t>더 적은 샘플 수로도 충분하다는 것을 의미한다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C5287-756A-AA60-4A68-C1349DD6FEDA}"/>
              </a:ext>
            </a:extLst>
          </p:cNvPr>
          <p:cNvSpPr txBox="1"/>
          <p:nvPr/>
        </p:nvSpPr>
        <p:spPr>
          <a:xfrm>
            <a:off x="8553290" y="5356531"/>
            <a:ext cx="2776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Path Tracer</a:t>
            </a:r>
            <a:r>
              <a:rPr lang="ko-KR" altLang="en-US" dirty="0"/>
              <a:t>와 비슷한 퀄리티를 가진  동영상을 녹화하는데 걸리는 시간을 많이 단축할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73452F4-CCC8-9B92-B81F-049C01B49289}"/>
              </a:ext>
            </a:extLst>
          </p:cNvPr>
          <p:cNvSpPr/>
          <p:nvPr/>
        </p:nvSpPr>
        <p:spPr>
          <a:xfrm>
            <a:off x="7482980" y="5582873"/>
            <a:ext cx="872455" cy="6381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8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B4B1E-A14A-8D16-30F8-DAAB953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진척 상황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C33B9C-FEF8-2F2B-3881-043B24990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20" y="1557642"/>
            <a:ext cx="2742637" cy="425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21B64-9EEB-231D-51A4-9316A14969D9}"/>
              </a:ext>
            </a:extLst>
          </p:cNvPr>
          <p:cNvSpPr txBox="1"/>
          <p:nvPr/>
        </p:nvSpPr>
        <p:spPr>
          <a:xfrm>
            <a:off x="1559442" y="5934670"/>
            <a:ext cx="453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Nvidia</a:t>
            </a:r>
            <a:r>
              <a:rPr lang="ko-KR" altLang="en-US" dirty="0"/>
              <a:t>의 </a:t>
            </a:r>
            <a:r>
              <a:rPr lang="en-US" altLang="ko-KR" dirty="0" err="1"/>
              <a:t>NvRTX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배포된 </a:t>
            </a:r>
            <a:r>
              <a:rPr lang="ko-KR" altLang="en-US" dirty="0" err="1"/>
              <a:t>언리얼</a:t>
            </a:r>
            <a:r>
              <a:rPr lang="ko-KR" altLang="en-US" dirty="0"/>
              <a:t> 엔진에 아직 적용이 안된 실험적인 기술들을 테스트하는 </a:t>
            </a:r>
            <a:r>
              <a:rPr lang="ko-KR" altLang="en-US" dirty="0" err="1"/>
              <a:t>깃헙</a:t>
            </a:r>
            <a:r>
              <a:rPr lang="ko-KR" altLang="en-US" dirty="0"/>
              <a:t> 저장소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 descr="텍스트, 나무이(가) 표시된 사진&#10;&#10;자동 생성된 설명">
            <a:extLst>
              <a:ext uri="{FF2B5EF4-FFF2-40B4-BE49-F238E27FC236}">
                <a16:creationId xmlns:a16="http://schemas.microsoft.com/office/drawing/2014/main" id="{AE06D2DD-AE92-1250-CF60-A88934305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57642"/>
            <a:ext cx="5042877" cy="4349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68DDC9-50E6-DE8D-25AD-C30F9D59D03A}"/>
              </a:ext>
            </a:extLst>
          </p:cNvPr>
          <p:cNvSpPr txBox="1"/>
          <p:nvPr/>
        </p:nvSpPr>
        <p:spPr>
          <a:xfrm>
            <a:off x="7152170" y="5907220"/>
            <a:ext cx="4274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</a:t>
            </a:r>
            <a:r>
              <a:rPr lang="ko-KR" altLang="en-US" dirty="0"/>
              <a:t>기술이 구현되어 있는</a:t>
            </a:r>
            <a:endParaRPr lang="en-US" altLang="ko-KR" dirty="0"/>
          </a:p>
          <a:p>
            <a:r>
              <a:rPr lang="en-US" altLang="ko-KR" dirty="0"/>
              <a:t>NvRTX_Caustics-4.27 </a:t>
            </a:r>
            <a:r>
              <a:rPr lang="ko-KR" altLang="en-US" dirty="0" err="1"/>
              <a:t>브랜치</a:t>
            </a:r>
            <a:r>
              <a:rPr lang="ko-KR" altLang="en-US" dirty="0"/>
              <a:t> 코드로 </a:t>
            </a:r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r>
              <a:rPr lang="en-US" altLang="ko-KR" dirty="0"/>
              <a:t>Editor </a:t>
            </a:r>
            <a:r>
              <a:rPr lang="ko-KR" altLang="en-US" dirty="0"/>
              <a:t>빌드 </a:t>
            </a:r>
            <a:r>
              <a:rPr lang="en-US" altLang="ko-KR" dirty="0"/>
              <a:t>and </a:t>
            </a:r>
            <a:r>
              <a:rPr lang="ko-KR" altLang="en-US" dirty="0"/>
              <a:t>테스트 완료</a:t>
            </a:r>
          </a:p>
        </p:txBody>
      </p:sp>
    </p:spTree>
    <p:extLst>
      <p:ext uri="{BB962C8B-B14F-4D97-AF65-F5344CB8AC3E}">
        <p14:creationId xmlns:p14="http://schemas.microsoft.com/office/powerpoint/2010/main" val="205039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F9A6A-4A55-0B1F-7752-3ED21B83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프로젝트 진행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FB7BA4-4CBA-99F2-E74C-1E6475D01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23484"/>
            <a:ext cx="9806763" cy="434871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NvRTX</a:t>
            </a:r>
            <a:r>
              <a:rPr lang="en-US" altLang="ko-KR" dirty="0"/>
              <a:t>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 err="1"/>
              <a:t>ReSTIR</a:t>
            </a:r>
            <a:r>
              <a:rPr lang="en-US" altLang="ko-KR" dirty="0"/>
              <a:t> GI</a:t>
            </a:r>
            <a:r>
              <a:rPr lang="ko-KR" altLang="en-US" dirty="0"/>
              <a:t>코드는 존재하지만</a:t>
            </a:r>
            <a:r>
              <a:rPr lang="en-US" altLang="ko-KR" dirty="0"/>
              <a:t>, </a:t>
            </a:r>
            <a:r>
              <a:rPr lang="ko-KR" altLang="en-US" dirty="0"/>
              <a:t>본 프로젝트의 목적인 </a:t>
            </a:r>
            <a:r>
              <a:rPr lang="en-US" altLang="ko-KR" dirty="0"/>
              <a:t>‘</a:t>
            </a:r>
            <a:r>
              <a:rPr lang="ko-KR" altLang="en-US" dirty="0"/>
              <a:t>고 퀄리티인 동영상 녹화</a:t>
            </a:r>
            <a:r>
              <a:rPr lang="en-US" altLang="ko-KR" dirty="0"/>
              <a:t>＇</a:t>
            </a:r>
            <a:r>
              <a:rPr lang="ko-KR" altLang="en-US" dirty="0"/>
              <a:t>라는 기능을 </a:t>
            </a:r>
            <a:r>
              <a:rPr lang="ko-KR" altLang="en-US" dirty="0" err="1"/>
              <a:t>언리얼</a:t>
            </a:r>
            <a:r>
              <a:rPr lang="ko-KR" altLang="en-US" dirty="0"/>
              <a:t> 엔진에 적용하기 위해서는 추가적인 연구</a:t>
            </a:r>
            <a:r>
              <a:rPr lang="en-US" altLang="ko-KR" dirty="0"/>
              <a:t>,</a:t>
            </a:r>
            <a:r>
              <a:rPr lang="ko-KR" altLang="en-US" dirty="0"/>
              <a:t>개발이 필요함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  =&gt; 1.</a:t>
            </a:r>
            <a:r>
              <a:rPr lang="ko-KR" altLang="en-US" dirty="0"/>
              <a:t> 녹화하는 플레이 구간은 기존 </a:t>
            </a:r>
            <a:r>
              <a:rPr lang="en-US" altLang="ko-KR" dirty="0"/>
              <a:t>Rasterization</a:t>
            </a:r>
            <a:r>
              <a:rPr lang="ko-KR" altLang="en-US" dirty="0"/>
              <a:t>그래픽으로 그대로 플레이하고    </a:t>
            </a:r>
            <a:r>
              <a:rPr lang="en-US" altLang="ko-KR" dirty="0"/>
              <a:t>	</a:t>
            </a:r>
            <a:r>
              <a:rPr lang="ko-KR" altLang="en-US" dirty="0"/>
              <a:t>녹화종료 버튼을 누르면</a:t>
            </a:r>
            <a:r>
              <a:rPr lang="en-US" altLang="ko-KR" dirty="0"/>
              <a:t>, </a:t>
            </a:r>
            <a:r>
              <a:rPr lang="ko-KR" altLang="en-US" dirty="0"/>
              <a:t>그 때부터 다시 녹화구간을 </a:t>
            </a:r>
            <a:r>
              <a:rPr lang="en-US" altLang="ko-KR" dirty="0"/>
              <a:t>Path Tracing</a:t>
            </a:r>
            <a:r>
              <a:rPr lang="ko-KR" altLang="en-US" dirty="0"/>
              <a:t>으로             </a:t>
            </a:r>
            <a:r>
              <a:rPr lang="en-US" altLang="ko-KR" dirty="0"/>
              <a:t>	</a:t>
            </a:r>
            <a:r>
              <a:rPr lang="ko-KR" altLang="en-US" dirty="0"/>
              <a:t>렌더링을 하는 기능 구현</a:t>
            </a:r>
            <a:r>
              <a:rPr lang="en-US" altLang="ko-KR" dirty="0"/>
              <a:t>. (Rasterization</a:t>
            </a:r>
            <a:r>
              <a:rPr lang="ko-KR" altLang="en-US" dirty="0"/>
              <a:t>그래픽으로 플레이한 구간을 다시 </a:t>
            </a:r>
            <a:r>
              <a:rPr lang="en-US" altLang="ko-KR" dirty="0"/>
              <a:t>	Path Tracing</a:t>
            </a:r>
            <a:r>
              <a:rPr lang="ko-KR" altLang="en-US" dirty="0"/>
              <a:t>그래픽으로 렌더링 하는 방법에 관한 연구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=&gt; 2. Path Tracing</a:t>
            </a:r>
            <a:r>
              <a:rPr lang="ko-KR" altLang="en-US" dirty="0"/>
              <a:t>으로 렌더링 된 프레임들을 효율적으로 동영상 </a:t>
            </a:r>
            <a:r>
              <a:rPr lang="en-US" altLang="ko-KR" dirty="0"/>
              <a:t>Encoding</a:t>
            </a:r>
            <a:r>
              <a:rPr lang="ko-KR" altLang="en-US" dirty="0"/>
              <a:t>하는 방법</a:t>
            </a:r>
            <a:r>
              <a:rPr lang="en-US" altLang="ko-KR" dirty="0"/>
              <a:t>	</a:t>
            </a:r>
            <a:r>
              <a:rPr lang="ko-KR" altLang="en-US" dirty="0"/>
              <a:t>에 관한 연구</a:t>
            </a:r>
            <a:r>
              <a:rPr lang="en-US" altLang="ko-KR" dirty="0"/>
              <a:t>(Nvidia</a:t>
            </a:r>
            <a:r>
              <a:rPr lang="ko-KR" altLang="en-US" dirty="0"/>
              <a:t>의 </a:t>
            </a:r>
            <a:r>
              <a:rPr lang="en-US" altLang="ko-KR" dirty="0"/>
              <a:t>GPU</a:t>
            </a:r>
            <a:r>
              <a:rPr lang="ko-KR" altLang="en-US" dirty="0"/>
              <a:t>기반 </a:t>
            </a:r>
            <a:r>
              <a:rPr lang="en-US" altLang="ko-KR" dirty="0" err="1"/>
              <a:t>Nvenc</a:t>
            </a:r>
            <a:r>
              <a:rPr lang="ko-KR" altLang="en-US" dirty="0"/>
              <a:t>코덱을 </a:t>
            </a:r>
            <a:r>
              <a:rPr lang="ko-KR" altLang="en-US" dirty="0" err="1"/>
              <a:t>사용한다거나</a:t>
            </a:r>
            <a:r>
              <a:rPr lang="en-US" altLang="ko-KR" dirty="0"/>
              <a:t>..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=&gt; 3. </a:t>
            </a:r>
            <a:r>
              <a:rPr lang="en-US" altLang="ko-KR" dirty="0" err="1"/>
              <a:t>ReSTIR</a:t>
            </a:r>
            <a:r>
              <a:rPr lang="en-US" altLang="ko-KR" dirty="0"/>
              <a:t> GI</a:t>
            </a:r>
            <a:r>
              <a:rPr lang="ko-KR" altLang="en-US" dirty="0"/>
              <a:t>기술을 적용할 때 퀄리티의 손실은 최소화 하면서 빠른 시간안에        </a:t>
            </a:r>
            <a:r>
              <a:rPr lang="en-US" altLang="ko-KR" dirty="0"/>
              <a:t>	</a:t>
            </a:r>
            <a:r>
              <a:rPr lang="ko-KR" altLang="en-US" dirty="0"/>
              <a:t>렌더링하는 방법에 관한 연구</a:t>
            </a:r>
            <a:r>
              <a:rPr lang="en-US" altLang="ko-KR" dirty="0"/>
              <a:t>(</a:t>
            </a:r>
            <a:r>
              <a:rPr lang="ko-KR" altLang="en-US" dirty="0" err="1"/>
              <a:t>간접광</a:t>
            </a:r>
            <a:r>
              <a:rPr lang="ko-KR" altLang="en-US" dirty="0"/>
              <a:t> 계산에 사용되는 텍스처의 해상도를 </a:t>
            </a:r>
            <a:r>
              <a:rPr lang="en-US" altLang="ko-KR" dirty="0"/>
              <a:t>	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ko-KR" altLang="en-US" dirty="0" err="1"/>
              <a:t>줄인다거나</a:t>
            </a:r>
            <a:r>
              <a:rPr lang="ko-KR" altLang="en-US" dirty="0"/>
              <a:t> 좋은 </a:t>
            </a:r>
            <a:r>
              <a:rPr lang="en-US" altLang="ko-KR" dirty="0"/>
              <a:t>Denoiser</a:t>
            </a:r>
            <a:r>
              <a:rPr lang="ko-KR" altLang="en-US" dirty="0"/>
              <a:t>기술을 찾아서</a:t>
            </a:r>
            <a:r>
              <a:rPr lang="en-US" altLang="ko-KR" dirty="0"/>
              <a:t> </a:t>
            </a:r>
            <a:r>
              <a:rPr lang="ko-KR" altLang="en-US" dirty="0" err="1"/>
              <a:t>적용시킨다거나</a:t>
            </a:r>
            <a:r>
              <a:rPr lang="en-US" altLang="ko-KR" dirty="0"/>
              <a:t>..</a:t>
            </a:r>
            <a:r>
              <a:rPr lang="ko-KR" altLang="en-US" dirty="0"/>
              <a:t> 등등</a:t>
            </a:r>
            <a:r>
              <a:rPr lang="en-US" altLang="ko-KR" dirty="0"/>
              <a:t>)</a:t>
            </a:r>
            <a:r>
              <a:rPr lang="ko-KR" altLang="en-US" dirty="0"/>
              <a:t>                         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4232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F8EE3-B98E-967F-7886-675F78A8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599AB-2F34-4844-43A7-A0399D6B5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41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AD17-F58D-A237-1D54-6EE0C3FD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Tracing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F94E3-48A0-E662-6A8F-9B0B49ABE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907223"/>
            <a:ext cx="4876799" cy="2005019"/>
          </a:xfrm>
        </p:spPr>
        <p:txBody>
          <a:bodyPr/>
          <a:lstStyle/>
          <a:p>
            <a:r>
              <a:rPr lang="en-US" altLang="ko-KR" dirty="0"/>
              <a:t>Path Tracing: </a:t>
            </a:r>
            <a:r>
              <a:rPr lang="ko-KR" altLang="en-US" dirty="0"/>
              <a:t>특정 픽셀에 대하여 공간상에 여러 개의 </a:t>
            </a:r>
            <a:r>
              <a:rPr lang="en-US" altLang="ko-KR" dirty="0"/>
              <a:t>Random Ray</a:t>
            </a:r>
            <a:r>
              <a:rPr lang="ko-KR" altLang="en-US" dirty="0"/>
              <a:t>를 발사하고 각각의 </a:t>
            </a:r>
            <a:r>
              <a:rPr lang="en-US" altLang="ko-KR" dirty="0"/>
              <a:t>Ray</a:t>
            </a:r>
            <a:r>
              <a:rPr lang="ko-KR" altLang="en-US" dirty="0"/>
              <a:t>가 얻어내는 정보를 합해서 픽셀의 색을 결정하는 렌더링 방식</a:t>
            </a:r>
          </a:p>
        </p:txBody>
      </p:sp>
      <p:pic>
        <p:nvPicPr>
          <p:cNvPr id="5" name="그림 4" descr="실내, 컴퓨터, 설정이(가) 표시된 사진&#10;&#10;자동 생성된 설명">
            <a:extLst>
              <a:ext uri="{FF2B5EF4-FFF2-40B4-BE49-F238E27FC236}">
                <a16:creationId xmlns:a16="http://schemas.microsoft.com/office/drawing/2014/main" id="{48463285-C036-1A47-15BE-2BDF99514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35" y="167640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3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0CD0-D144-03F5-328D-4249A706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Tracing</a:t>
            </a:r>
            <a:r>
              <a:rPr lang="ko-KR" altLang="en-US" dirty="0"/>
              <a:t>의 장점과 한계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94707-2774-3217-913C-9836A9C40F9B}"/>
              </a:ext>
            </a:extLst>
          </p:cNvPr>
          <p:cNvSpPr txBox="1"/>
          <p:nvPr/>
        </p:nvSpPr>
        <p:spPr>
          <a:xfrm>
            <a:off x="1219200" y="4229101"/>
            <a:ext cx="4087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픽셀당 충분한 </a:t>
            </a:r>
            <a:r>
              <a:rPr lang="en-US" altLang="ko-KR" dirty="0"/>
              <a:t>Sample</a:t>
            </a:r>
            <a:r>
              <a:rPr lang="ko-KR" altLang="en-US" dirty="0"/>
              <a:t>수와 </a:t>
            </a:r>
            <a:r>
              <a:rPr lang="en-US" altLang="ko-KR" dirty="0"/>
              <a:t>Bounce</a:t>
            </a:r>
            <a:r>
              <a:rPr lang="ko-KR" altLang="en-US" dirty="0"/>
              <a:t>수가 갖추어 졌을 때 </a:t>
            </a:r>
            <a:endParaRPr lang="en-US" altLang="ko-KR" dirty="0"/>
          </a:p>
          <a:p>
            <a:r>
              <a:rPr lang="ko-KR" altLang="en-US" dirty="0"/>
              <a:t>고 퀄리티의 결과물을 낼 수 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E343DB2-CAB5-D0CB-7E19-54FD4BB21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20371"/>
            <a:ext cx="4087905" cy="2299447"/>
          </a:xfrm>
          <a:prstGeom prst="rect">
            <a:avLst/>
          </a:prstGeom>
        </p:spPr>
      </p:pic>
      <p:pic>
        <p:nvPicPr>
          <p:cNvPr id="8" name="그림 7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A198920C-D5DB-42BA-FCC2-EEEC529A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852" y="1620371"/>
            <a:ext cx="4647347" cy="2346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E9ABE0-C646-3FB7-DB5E-EBEF940B6778}"/>
              </a:ext>
            </a:extLst>
          </p:cNvPr>
          <p:cNvSpPr txBox="1"/>
          <p:nvPr/>
        </p:nvSpPr>
        <p:spPr>
          <a:xfrm>
            <a:off x="6477851" y="4224636"/>
            <a:ext cx="505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한계 </a:t>
            </a:r>
            <a:r>
              <a:rPr lang="en-US" altLang="ko-KR" dirty="0"/>
              <a:t>: </a:t>
            </a:r>
            <a:r>
              <a:rPr lang="ko-KR" altLang="en-US" dirty="0"/>
              <a:t>연산 성능이 부족해 픽셀당 충분한 </a:t>
            </a:r>
            <a:r>
              <a:rPr lang="en-US" altLang="ko-KR" dirty="0"/>
              <a:t>Sample</a:t>
            </a:r>
            <a:r>
              <a:rPr lang="ko-KR" altLang="en-US" dirty="0"/>
              <a:t>수와 </a:t>
            </a:r>
            <a:r>
              <a:rPr lang="en-US" altLang="ko-KR" dirty="0"/>
              <a:t>Bounce</a:t>
            </a:r>
            <a:r>
              <a:rPr lang="ko-KR" altLang="en-US" dirty="0"/>
              <a:t>수가 갖추어지지 못한다면</a:t>
            </a:r>
            <a:endParaRPr lang="en-US" altLang="ko-KR" dirty="0"/>
          </a:p>
          <a:p>
            <a:r>
              <a:rPr lang="ko-KR" altLang="en-US" dirty="0"/>
              <a:t>지글지글한 </a:t>
            </a:r>
            <a:r>
              <a:rPr lang="en-US" altLang="ko-KR" dirty="0"/>
              <a:t>Noise</a:t>
            </a:r>
            <a:r>
              <a:rPr lang="ko-KR" altLang="en-US" dirty="0"/>
              <a:t>가 검출된다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아직까지 </a:t>
            </a:r>
            <a:r>
              <a:rPr lang="en-US" altLang="ko-KR" dirty="0"/>
              <a:t>Real Time</a:t>
            </a:r>
            <a:r>
              <a:rPr lang="ko-KR" altLang="en-US" dirty="0"/>
              <a:t>에 쓰기엔 무리가 있다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356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64BB0-F649-E5BB-B1EA-DE4C1EAE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Tracing,</a:t>
            </a:r>
            <a:r>
              <a:rPr lang="ko-KR" altLang="en-US" dirty="0"/>
              <a:t> 게임에 적용할 수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9644F-44D4-5698-F459-3B24DD3E889C}"/>
              </a:ext>
            </a:extLst>
          </p:cNvPr>
          <p:cNvSpPr txBox="1"/>
          <p:nvPr/>
        </p:nvSpPr>
        <p:spPr>
          <a:xfrm>
            <a:off x="1514006" y="5028205"/>
            <a:ext cx="10421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아이디어</a:t>
            </a:r>
            <a:r>
              <a:rPr lang="en-US" altLang="ko-KR" dirty="0"/>
              <a:t>: </a:t>
            </a:r>
            <a:r>
              <a:rPr lang="ko-KR" altLang="en-US" dirty="0"/>
              <a:t>아직까지는 실시간으로 고 퀄리티 </a:t>
            </a:r>
            <a:r>
              <a:rPr lang="en-US" altLang="ko-KR" dirty="0"/>
              <a:t>Path Tracing</a:t>
            </a:r>
            <a:r>
              <a:rPr lang="ko-KR" altLang="en-US" dirty="0"/>
              <a:t>렌더링을 할 수는 없지만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특정 구간의 동영상은</a:t>
            </a:r>
            <a:r>
              <a:rPr lang="en-US" altLang="ko-KR" dirty="0"/>
              <a:t> Path Tracing</a:t>
            </a:r>
            <a:r>
              <a:rPr lang="ko-KR" altLang="en-US" dirty="0"/>
              <a:t>렌더링을 이용해서 </a:t>
            </a:r>
            <a:endParaRPr lang="en-US" altLang="ko-KR" dirty="0"/>
          </a:p>
          <a:p>
            <a:r>
              <a:rPr lang="ko-KR" altLang="en-US" dirty="0"/>
              <a:t>고 퀄리티 결과물을 얻을 수 있지 않을까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 descr="텍스트, 여왕이(가) 표시된 사진&#10;&#10;자동 생성된 설명">
            <a:extLst>
              <a:ext uri="{FF2B5EF4-FFF2-40B4-BE49-F238E27FC236}">
                <a16:creationId xmlns:a16="http://schemas.microsoft.com/office/drawing/2014/main" id="{75BDC4A4-722C-24AF-5628-9FAD756B0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33" y="1533372"/>
            <a:ext cx="3513542" cy="34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6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46D2C-16F5-F4C8-4395-7F06CA87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  <a:r>
              <a:rPr lang="en-US" altLang="ko-KR" dirty="0"/>
              <a:t>:Path Tracing</a:t>
            </a:r>
            <a:r>
              <a:rPr lang="ko-KR" altLang="en-US" dirty="0"/>
              <a:t>기반 고 퀄리티 </a:t>
            </a:r>
            <a:br>
              <a:rPr lang="en-US" altLang="ko-KR" dirty="0"/>
            </a:br>
            <a:r>
              <a:rPr lang="ko-KR" altLang="en-US" dirty="0"/>
              <a:t>동영상 녹화 기술</a:t>
            </a:r>
          </a:p>
        </p:txBody>
      </p:sp>
      <p:pic>
        <p:nvPicPr>
          <p:cNvPr id="7" name="그림 6" descr="다른, 여러개이(가) 표시된 사진&#10;&#10;자동 생성된 설명">
            <a:extLst>
              <a:ext uri="{FF2B5EF4-FFF2-40B4-BE49-F238E27FC236}">
                <a16:creationId xmlns:a16="http://schemas.microsoft.com/office/drawing/2014/main" id="{5748D14D-2F62-9584-760E-2EFEF4A34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-1" r="66679" b="-247"/>
          <a:stretch/>
        </p:blipFill>
        <p:spPr>
          <a:xfrm>
            <a:off x="8868335" y="2614281"/>
            <a:ext cx="1714500" cy="2723028"/>
          </a:xfrm>
          <a:prstGeom prst="rect">
            <a:avLst/>
          </a:prstGeom>
        </p:spPr>
      </p:pic>
      <p:pic>
        <p:nvPicPr>
          <p:cNvPr id="9" name="그림 8" descr="다른, 여러개이(가) 표시된 사진&#10;&#10;자동 생성된 설명">
            <a:extLst>
              <a:ext uri="{FF2B5EF4-FFF2-40B4-BE49-F238E27FC236}">
                <a16:creationId xmlns:a16="http://schemas.microsoft.com/office/drawing/2014/main" id="{FEC28E9D-DE75-65E0-7C7C-43D2FBC9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6" t="-61" r="32859" b="-714"/>
          <a:stretch/>
        </p:blipFill>
        <p:spPr>
          <a:xfrm>
            <a:off x="4057721" y="2589575"/>
            <a:ext cx="1740202" cy="2723028"/>
          </a:xfrm>
          <a:prstGeom prst="rect">
            <a:avLst/>
          </a:prstGeom>
        </p:spPr>
      </p:pic>
      <p:pic>
        <p:nvPicPr>
          <p:cNvPr id="11" name="그림 10" descr="다른, 여러개이(가) 표시된 사진&#10;&#10;자동 생성된 설명">
            <a:extLst>
              <a:ext uri="{FF2B5EF4-FFF2-40B4-BE49-F238E27FC236}">
                <a16:creationId xmlns:a16="http://schemas.microsoft.com/office/drawing/2014/main" id="{F6F65B81-DCF2-2186-EC51-317B382C6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3" t="-61" b="-1"/>
          <a:stretch/>
        </p:blipFill>
        <p:spPr>
          <a:xfrm>
            <a:off x="1861016" y="2604195"/>
            <a:ext cx="1696923" cy="270840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8AE074-3F22-3F9D-3DEE-1D29656FEED9}"/>
              </a:ext>
            </a:extLst>
          </p:cNvPr>
          <p:cNvSpPr/>
          <p:nvPr/>
        </p:nvSpPr>
        <p:spPr>
          <a:xfrm>
            <a:off x="1450041" y="2171701"/>
            <a:ext cx="4847665" cy="3307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72D953-E2AC-FBE2-BEE9-045B9CA0FC7C}"/>
              </a:ext>
            </a:extLst>
          </p:cNvPr>
          <p:cNvSpPr/>
          <p:nvPr/>
        </p:nvSpPr>
        <p:spPr>
          <a:xfrm>
            <a:off x="7866529" y="2171700"/>
            <a:ext cx="3794312" cy="3307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E612C-2E83-C643-C17A-35B2A816F84D}"/>
              </a:ext>
            </a:extLst>
          </p:cNvPr>
          <p:cNvSpPr txBox="1"/>
          <p:nvPr/>
        </p:nvSpPr>
        <p:spPr>
          <a:xfrm>
            <a:off x="1450041" y="2171700"/>
            <a:ext cx="159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Game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3E6A2B-73FC-297B-F75B-4465633ED445}"/>
              </a:ext>
            </a:extLst>
          </p:cNvPr>
          <p:cNvSpPr txBox="1"/>
          <p:nvPr/>
        </p:nvSpPr>
        <p:spPr>
          <a:xfrm>
            <a:off x="7866528" y="2208324"/>
            <a:ext cx="246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Tracing</a:t>
            </a:r>
            <a:r>
              <a:rPr lang="ko-KR" altLang="en-US" dirty="0"/>
              <a:t> </a:t>
            </a:r>
            <a:r>
              <a:rPr lang="en-US" altLang="ko-KR" dirty="0"/>
              <a:t>Video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BC60E-39D8-FD51-B57D-99B13BFE33F8}"/>
              </a:ext>
            </a:extLst>
          </p:cNvPr>
          <p:cNvSpPr txBox="1"/>
          <p:nvPr/>
        </p:nvSpPr>
        <p:spPr>
          <a:xfrm>
            <a:off x="1450040" y="5681382"/>
            <a:ext cx="506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 게임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Rasterization</a:t>
            </a:r>
            <a:r>
              <a:rPr lang="ko-KR" altLang="en-US" dirty="0"/>
              <a:t> </a:t>
            </a:r>
            <a:r>
              <a:rPr lang="en-US" altLang="ko-KR" dirty="0"/>
              <a:t>+  Ray Tracing </a:t>
            </a:r>
            <a:r>
              <a:rPr lang="ko-KR" altLang="en-US" dirty="0"/>
              <a:t>기술을 활용한 실시간 게임을 즐긴다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A7796-EF39-7E0F-6020-D2B1F3AA8A0C}"/>
              </a:ext>
            </a:extLst>
          </p:cNvPr>
          <p:cNvSpPr txBox="1"/>
          <p:nvPr/>
        </p:nvSpPr>
        <p:spPr>
          <a:xfrm>
            <a:off x="7788089" y="5539695"/>
            <a:ext cx="368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구간을 동영상 녹화 시</a:t>
            </a:r>
            <a:endParaRPr lang="en-US" altLang="ko-KR" dirty="0"/>
          </a:p>
          <a:p>
            <a:r>
              <a:rPr lang="en-US" altLang="ko-KR" dirty="0"/>
              <a:t>Real Time </a:t>
            </a:r>
            <a:r>
              <a:rPr lang="ko-KR" altLang="en-US" dirty="0"/>
              <a:t>그래픽보다 월등한</a:t>
            </a:r>
            <a:endParaRPr lang="en-US" altLang="ko-KR" dirty="0"/>
          </a:p>
          <a:p>
            <a:r>
              <a:rPr lang="en-US" altLang="ko-KR" dirty="0"/>
              <a:t>Path Tracing </a:t>
            </a:r>
            <a:r>
              <a:rPr lang="ko-KR" altLang="en-US" dirty="0"/>
              <a:t>그래픽의 동영상을 녹화한다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329C338F-51E2-9D56-93A7-AECDFC53923A}"/>
              </a:ext>
            </a:extLst>
          </p:cNvPr>
          <p:cNvSpPr/>
          <p:nvPr/>
        </p:nvSpPr>
        <p:spPr>
          <a:xfrm>
            <a:off x="3519839" y="3713577"/>
            <a:ext cx="537882" cy="5244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8430F-C26D-679E-A19C-7CD464577112}"/>
              </a:ext>
            </a:extLst>
          </p:cNvPr>
          <p:cNvSpPr txBox="1"/>
          <p:nvPr/>
        </p:nvSpPr>
        <p:spPr>
          <a:xfrm>
            <a:off x="6372785" y="3734549"/>
            <a:ext cx="1595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Path Tracing</a:t>
            </a:r>
          </a:p>
          <a:p>
            <a:r>
              <a:rPr lang="ko-KR" altLang="en-US" dirty="0"/>
              <a:t>동영상 </a:t>
            </a:r>
            <a:endParaRPr lang="en-US" altLang="ko-KR" dirty="0"/>
          </a:p>
          <a:p>
            <a:r>
              <a:rPr lang="ko-KR" altLang="en-US" dirty="0"/>
              <a:t>녹화 기술 적용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83CA33-F86F-9E3B-D75B-FC11B231042E}"/>
              </a:ext>
            </a:extLst>
          </p:cNvPr>
          <p:cNvSpPr/>
          <p:nvPr/>
        </p:nvSpPr>
        <p:spPr>
          <a:xfrm>
            <a:off x="6421742" y="3669030"/>
            <a:ext cx="1329686" cy="12846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A8E5C67-B3DE-525F-9F55-419C7B0DF093}"/>
              </a:ext>
            </a:extLst>
          </p:cNvPr>
          <p:cNvSpPr/>
          <p:nvPr/>
        </p:nvSpPr>
        <p:spPr>
          <a:xfrm>
            <a:off x="6641805" y="2614281"/>
            <a:ext cx="1020725" cy="979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2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91A6E5E-E2F1-9C12-E3B9-576F2756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/>
              <a:t>주제</a:t>
            </a:r>
            <a:r>
              <a:rPr lang="en-US" altLang="ko-KR" dirty="0"/>
              <a:t>:Path Tracing</a:t>
            </a:r>
            <a:r>
              <a:rPr lang="ko-KR" altLang="en-US" dirty="0"/>
              <a:t>기반 고 퀄리티 </a:t>
            </a:r>
            <a:br>
              <a:rPr lang="en-US" altLang="ko-KR" dirty="0"/>
            </a:br>
            <a:r>
              <a:rPr lang="ko-KR" altLang="en-US" dirty="0"/>
              <a:t>동영상 녹화 기술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5CB6D-D67E-1702-2E71-E256EFDC789E}"/>
              </a:ext>
            </a:extLst>
          </p:cNvPr>
          <p:cNvSpPr txBox="1"/>
          <p:nvPr/>
        </p:nvSpPr>
        <p:spPr>
          <a:xfrm>
            <a:off x="2094615" y="4834270"/>
            <a:ext cx="2799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방식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OBS Studio</a:t>
            </a:r>
            <a:r>
              <a:rPr lang="ko-KR" altLang="en-US" dirty="0"/>
              <a:t>같은 외부 툴을 이용해서 인 게임그래픽 그대로 녹화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51004-D833-BD29-9802-3DEE1EF846A5}"/>
              </a:ext>
            </a:extLst>
          </p:cNvPr>
          <p:cNvSpPr txBox="1"/>
          <p:nvPr/>
        </p:nvSpPr>
        <p:spPr>
          <a:xfrm>
            <a:off x="7398014" y="4834270"/>
            <a:ext cx="2799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개발하고자 하는 방식</a:t>
            </a:r>
            <a:r>
              <a:rPr lang="en-US" altLang="ko-KR" dirty="0"/>
              <a:t>: </a:t>
            </a:r>
            <a:r>
              <a:rPr lang="ko-KR" altLang="en-US" dirty="0"/>
              <a:t>게임자체에서 </a:t>
            </a:r>
            <a:r>
              <a:rPr lang="en-US" altLang="ko-KR" dirty="0"/>
              <a:t>Real Time</a:t>
            </a:r>
            <a:r>
              <a:rPr lang="ko-KR" altLang="en-US" dirty="0"/>
              <a:t>에 표현할 수 없는 게임 그래픽을 녹화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015BC4-E8CE-CFD8-4FDA-D87164479C8C}"/>
              </a:ext>
            </a:extLst>
          </p:cNvPr>
          <p:cNvSpPr/>
          <p:nvPr/>
        </p:nvSpPr>
        <p:spPr>
          <a:xfrm>
            <a:off x="6623137" y="2272393"/>
            <a:ext cx="4349663" cy="2461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84DB9E-D36A-A51C-7961-13EC2F5DAB46}"/>
              </a:ext>
            </a:extLst>
          </p:cNvPr>
          <p:cNvSpPr/>
          <p:nvPr/>
        </p:nvSpPr>
        <p:spPr>
          <a:xfrm>
            <a:off x="8817935" y="2516372"/>
            <a:ext cx="1839433" cy="2100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0F786-1794-E973-90B2-BAB47C9179A0}"/>
              </a:ext>
            </a:extLst>
          </p:cNvPr>
          <p:cNvSpPr txBox="1"/>
          <p:nvPr/>
        </p:nvSpPr>
        <p:spPr>
          <a:xfrm>
            <a:off x="8874642" y="2626312"/>
            <a:ext cx="196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Resolution</a:t>
            </a:r>
            <a:r>
              <a:rPr lang="ko-KR" altLang="en-US" dirty="0"/>
              <a:t> </a:t>
            </a:r>
            <a:r>
              <a:rPr lang="en-US" altLang="ko-KR" dirty="0"/>
              <a:t>: 4k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78551-31FD-1E03-A969-95C8F15F0F59}"/>
              </a:ext>
            </a:extLst>
          </p:cNvPr>
          <p:cNvSpPr txBox="1"/>
          <p:nvPr/>
        </p:nvSpPr>
        <p:spPr>
          <a:xfrm>
            <a:off x="8874642" y="2962151"/>
            <a:ext cx="15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FPS</a:t>
            </a:r>
            <a:r>
              <a:rPr lang="ko-KR" altLang="en-US" dirty="0"/>
              <a:t> </a:t>
            </a:r>
            <a:r>
              <a:rPr lang="en-US" altLang="ko-KR" dirty="0"/>
              <a:t>: 120fps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D6335-157C-038D-B4BF-6DD6303B1285}"/>
              </a:ext>
            </a:extLst>
          </p:cNvPr>
          <p:cNvSpPr txBox="1"/>
          <p:nvPr/>
        </p:nvSpPr>
        <p:spPr>
          <a:xfrm>
            <a:off x="8849833" y="3305026"/>
            <a:ext cx="183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Method:</a:t>
            </a:r>
            <a:r>
              <a:rPr lang="ko-KR" altLang="en-US" dirty="0"/>
              <a:t> </a:t>
            </a:r>
            <a:r>
              <a:rPr lang="en-US" altLang="ko-KR" dirty="0" err="1"/>
              <a:t>ReSTIR</a:t>
            </a:r>
            <a:r>
              <a:rPr lang="en-US" altLang="ko-KR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829F5B-CE8B-E28A-23D5-6CC08F2EA63F}"/>
              </a:ext>
            </a:extLst>
          </p:cNvPr>
          <p:cNvSpPr/>
          <p:nvPr/>
        </p:nvSpPr>
        <p:spPr>
          <a:xfrm>
            <a:off x="8931349" y="3674358"/>
            <a:ext cx="758456" cy="7886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녹화</a:t>
            </a:r>
            <a:endParaRPr lang="en-US" altLang="ko-KR" dirty="0"/>
          </a:p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74F662-D2E2-FFDD-4A58-E7C7BEF72862}"/>
              </a:ext>
            </a:extLst>
          </p:cNvPr>
          <p:cNvSpPr/>
          <p:nvPr/>
        </p:nvSpPr>
        <p:spPr>
          <a:xfrm>
            <a:off x="9794358" y="3677335"/>
            <a:ext cx="758456" cy="7886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녹화</a:t>
            </a:r>
            <a:endParaRPr lang="en-US" altLang="ko-KR" dirty="0"/>
          </a:p>
          <a:p>
            <a:pPr algn="ctr"/>
            <a:r>
              <a:rPr lang="ko-KR" altLang="en-US" dirty="0"/>
              <a:t>중단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FD70D4-695F-8CC7-F08F-23D0D3B21E1B}"/>
              </a:ext>
            </a:extLst>
          </p:cNvPr>
          <p:cNvSpPr/>
          <p:nvPr/>
        </p:nvSpPr>
        <p:spPr>
          <a:xfrm>
            <a:off x="7132025" y="2808716"/>
            <a:ext cx="482010" cy="522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2D0486-6AA4-2AE0-09E8-0D6BCCFFAC76}"/>
              </a:ext>
            </a:extLst>
          </p:cNvPr>
          <p:cNvCxnSpPr>
            <a:cxnSpLocks/>
          </p:cNvCxnSpPr>
          <p:nvPr/>
        </p:nvCxnSpPr>
        <p:spPr>
          <a:xfrm flipV="1">
            <a:off x="7373030" y="3526518"/>
            <a:ext cx="346207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0BC156-D177-4768-43CD-15172ABF169F}"/>
              </a:ext>
            </a:extLst>
          </p:cNvPr>
          <p:cNvCxnSpPr>
            <a:cxnSpLocks/>
          </p:cNvCxnSpPr>
          <p:nvPr/>
        </p:nvCxnSpPr>
        <p:spPr>
          <a:xfrm flipV="1">
            <a:off x="7398014" y="3331483"/>
            <a:ext cx="0" cy="7372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A1DB223-5111-86B0-A8B1-56FA0AECA620}"/>
              </a:ext>
            </a:extLst>
          </p:cNvPr>
          <p:cNvCxnSpPr>
            <a:cxnSpLocks/>
          </p:cNvCxnSpPr>
          <p:nvPr/>
        </p:nvCxnSpPr>
        <p:spPr>
          <a:xfrm flipH="1" flipV="1">
            <a:off x="7057598" y="3526518"/>
            <a:ext cx="283535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13B513-D9C1-2436-DE8D-470565CF5CCF}"/>
              </a:ext>
            </a:extLst>
          </p:cNvPr>
          <p:cNvCxnSpPr>
            <a:cxnSpLocks/>
          </p:cNvCxnSpPr>
          <p:nvPr/>
        </p:nvCxnSpPr>
        <p:spPr>
          <a:xfrm flipV="1">
            <a:off x="7062827" y="4079419"/>
            <a:ext cx="346207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258EF7-6D02-5E86-8649-3842FDDF01D4}"/>
              </a:ext>
            </a:extLst>
          </p:cNvPr>
          <p:cNvCxnSpPr>
            <a:cxnSpLocks/>
          </p:cNvCxnSpPr>
          <p:nvPr/>
        </p:nvCxnSpPr>
        <p:spPr>
          <a:xfrm flipH="1" flipV="1">
            <a:off x="7333957" y="4077228"/>
            <a:ext cx="220388" cy="184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C59A42-709B-97ED-DAB5-483E7D21C20B}"/>
              </a:ext>
            </a:extLst>
          </p:cNvPr>
          <p:cNvCxnSpPr>
            <a:cxnSpLocks/>
          </p:cNvCxnSpPr>
          <p:nvPr/>
        </p:nvCxnSpPr>
        <p:spPr>
          <a:xfrm flipV="1">
            <a:off x="7664004" y="2884967"/>
            <a:ext cx="243075" cy="9142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35" descr="토끼">
            <a:extLst>
              <a:ext uri="{FF2B5EF4-FFF2-40B4-BE49-F238E27FC236}">
                <a16:creationId xmlns:a16="http://schemas.microsoft.com/office/drawing/2014/main" id="{79F8B5FD-008B-AE50-2E29-CAD6EED9C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368" y="3027221"/>
            <a:ext cx="1736177" cy="173617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ACF04FE-EAB8-62A7-2F9B-2FBB401AE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57" y="2226306"/>
            <a:ext cx="4334039" cy="260042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A26559C-476F-A780-6D8E-11DD313E77DB}"/>
              </a:ext>
            </a:extLst>
          </p:cNvPr>
          <p:cNvSpPr/>
          <p:nvPr/>
        </p:nvSpPr>
        <p:spPr>
          <a:xfrm>
            <a:off x="2118021" y="2326999"/>
            <a:ext cx="2857882" cy="18752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38AAD30-D8B7-E959-07A9-AD1DD5D2660A}"/>
              </a:ext>
            </a:extLst>
          </p:cNvPr>
          <p:cNvSpPr/>
          <p:nvPr/>
        </p:nvSpPr>
        <p:spPr>
          <a:xfrm>
            <a:off x="2472947" y="2531765"/>
            <a:ext cx="482010" cy="522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869F88A-7F32-FEFB-91EF-E22B30BD212E}"/>
              </a:ext>
            </a:extLst>
          </p:cNvPr>
          <p:cNvCxnSpPr>
            <a:cxnSpLocks/>
          </p:cNvCxnSpPr>
          <p:nvPr/>
        </p:nvCxnSpPr>
        <p:spPr>
          <a:xfrm flipV="1">
            <a:off x="2713952" y="3249567"/>
            <a:ext cx="346207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76DE7FD-B939-06AD-9472-D3FD5FBAD31E}"/>
              </a:ext>
            </a:extLst>
          </p:cNvPr>
          <p:cNvCxnSpPr>
            <a:cxnSpLocks/>
          </p:cNvCxnSpPr>
          <p:nvPr/>
        </p:nvCxnSpPr>
        <p:spPr>
          <a:xfrm flipV="1">
            <a:off x="2738936" y="3054532"/>
            <a:ext cx="0" cy="7372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E9E47A-4760-C15B-DB42-2EDCEC89EBC7}"/>
              </a:ext>
            </a:extLst>
          </p:cNvPr>
          <p:cNvCxnSpPr>
            <a:cxnSpLocks/>
          </p:cNvCxnSpPr>
          <p:nvPr/>
        </p:nvCxnSpPr>
        <p:spPr>
          <a:xfrm flipH="1" flipV="1">
            <a:off x="2398520" y="3249567"/>
            <a:ext cx="283535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318FBBF-6317-B342-9E19-ACDCA5F1DF79}"/>
              </a:ext>
            </a:extLst>
          </p:cNvPr>
          <p:cNvCxnSpPr>
            <a:cxnSpLocks/>
          </p:cNvCxnSpPr>
          <p:nvPr/>
        </p:nvCxnSpPr>
        <p:spPr>
          <a:xfrm flipV="1">
            <a:off x="2403749" y="3802468"/>
            <a:ext cx="346207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8AB8398-B4D3-1B13-0A7E-16D9948D5603}"/>
              </a:ext>
            </a:extLst>
          </p:cNvPr>
          <p:cNvCxnSpPr>
            <a:cxnSpLocks/>
          </p:cNvCxnSpPr>
          <p:nvPr/>
        </p:nvCxnSpPr>
        <p:spPr>
          <a:xfrm flipH="1" flipV="1">
            <a:off x="2674879" y="3800277"/>
            <a:ext cx="220388" cy="184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A18AF63-1F1E-D06D-CF8D-05A273D06344}"/>
              </a:ext>
            </a:extLst>
          </p:cNvPr>
          <p:cNvCxnSpPr>
            <a:cxnSpLocks/>
          </p:cNvCxnSpPr>
          <p:nvPr/>
        </p:nvCxnSpPr>
        <p:spPr>
          <a:xfrm flipV="1">
            <a:off x="3004926" y="2608016"/>
            <a:ext cx="243075" cy="9142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래픽 52" descr="토끼">
            <a:extLst>
              <a:ext uri="{FF2B5EF4-FFF2-40B4-BE49-F238E27FC236}">
                <a16:creationId xmlns:a16="http://schemas.microsoft.com/office/drawing/2014/main" id="{97EAFE0F-3787-A45E-2ACE-76C6D6A2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201" y="2579469"/>
            <a:ext cx="1736177" cy="17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4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316E8-46E4-BFC6-34B7-25CD7132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기술이 구현되었을 때 활용방안</a:t>
            </a:r>
          </a:p>
        </p:txBody>
      </p:sp>
      <p:pic>
        <p:nvPicPr>
          <p:cNvPr id="9" name="그림 8" descr="텍스트, 하늘, 실외, 도로이(가) 표시된 사진&#10;&#10;자동 생성된 설명">
            <a:extLst>
              <a:ext uri="{FF2B5EF4-FFF2-40B4-BE49-F238E27FC236}">
                <a16:creationId xmlns:a16="http://schemas.microsoft.com/office/drawing/2014/main" id="{0E5C0691-DCB4-8609-ECC5-FDEB1CF02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22" y="1763486"/>
            <a:ext cx="2257652" cy="3940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166882-7903-A25A-B3FA-E8DD5444A95A}"/>
              </a:ext>
            </a:extLst>
          </p:cNvPr>
          <p:cNvSpPr txBox="1"/>
          <p:nvPr/>
        </p:nvSpPr>
        <p:spPr>
          <a:xfrm>
            <a:off x="3881916" y="2771473"/>
            <a:ext cx="2169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YouTube Shorts </a:t>
            </a:r>
            <a:r>
              <a:rPr lang="ko-KR" altLang="en-US" dirty="0"/>
              <a:t>같이</a:t>
            </a:r>
            <a:r>
              <a:rPr lang="en-US" altLang="ko-KR" dirty="0"/>
              <a:t> </a:t>
            </a:r>
            <a:r>
              <a:rPr lang="ko-KR" altLang="en-US" dirty="0"/>
              <a:t>자신의 플레이를</a:t>
            </a:r>
            <a:endParaRPr lang="en-US" altLang="ko-KR" dirty="0"/>
          </a:p>
          <a:p>
            <a:r>
              <a:rPr lang="ko-KR" altLang="en-US" dirty="0"/>
              <a:t>다른 사용자들에게</a:t>
            </a:r>
            <a:endParaRPr lang="en-US" altLang="ko-KR" dirty="0"/>
          </a:p>
          <a:p>
            <a:r>
              <a:rPr lang="ko-KR" altLang="en-US" dirty="0"/>
              <a:t>자랑하는 용도로 </a:t>
            </a:r>
            <a:endParaRPr lang="en-US" altLang="ko-KR" dirty="0"/>
          </a:p>
          <a:p>
            <a:r>
              <a:rPr lang="ko-KR" altLang="en-US" dirty="0"/>
              <a:t>활용</a:t>
            </a:r>
          </a:p>
        </p:txBody>
      </p:sp>
      <p:pic>
        <p:nvPicPr>
          <p:cNvPr id="13" name="그림 12" descr="실외, 나무, 사람, 산이(가) 표시된 사진&#10;&#10;자동 생성된 설명">
            <a:extLst>
              <a:ext uri="{FF2B5EF4-FFF2-40B4-BE49-F238E27FC236}">
                <a16:creationId xmlns:a16="http://schemas.microsoft.com/office/drawing/2014/main" id="{FDE56597-5615-6A9A-3899-2926B9B49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1085"/>
            <a:ext cx="5455980" cy="36358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CDF918-FF5D-C7CB-6A61-293413F3CB0A}"/>
              </a:ext>
            </a:extLst>
          </p:cNvPr>
          <p:cNvSpPr txBox="1"/>
          <p:nvPr/>
        </p:nvSpPr>
        <p:spPr>
          <a:xfrm>
            <a:off x="6096000" y="5380672"/>
            <a:ext cx="2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언차티드</a:t>
            </a:r>
            <a:r>
              <a:rPr lang="en-US" altLang="ko-KR" dirty="0"/>
              <a:t>4(2016)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6B37F7-14F3-FD57-6D30-8A947455B998}"/>
              </a:ext>
            </a:extLst>
          </p:cNvPr>
          <p:cNvSpPr txBox="1"/>
          <p:nvPr/>
        </p:nvSpPr>
        <p:spPr>
          <a:xfrm>
            <a:off x="8634608" y="5372915"/>
            <a:ext cx="2917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게임에서 그래픽적으로 인상적인 부분을</a:t>
            </a:r>
            <a:endParaRPr lang="en-US" altLang="ko-KR" dirty="0"/>
          </a:p>
          <a:p>
            <a:r>
              <a:rPr lang="ko-KR" altLang="en-US" dirty="0"/>
              <a:t>동영상으로 소장하는 용도로 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841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D2FB425-CC44-2B52-2B0F-F8D8512AE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Tracing</a:t>
            </a:r>
            <a:r>
              <a:rPr lang="ko-KR" altLang="en-US" dirty="0"/>
              <a:t> 동영상의 해결과제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1BA6A-8C73-9105-433C-EF785E013640}"/>
              </a:ext>
            </a:extLst>
          </p:cNvPr>
          <p:cNvSpPr txBox="1"/>
          <p:nvPr/>
        </p:nvSpPr>
        <p:spPr>
          <a:xfrm>
            <a:off x="7984625" y="2204618"/>
            <a:ext cx="3859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&lt;&lt;</a:t>
            </a:r>
          </a:p>
          <a:p>
            <a:r>
              <a:rPr lang="en-US" altLang="ko-KR" dirty="0"/>
              <a:t>UE5</a:t>
            </a:r>
            <a:r>
              <a:rPr lang="ko-KR" altLang="en-US" dirty="0"/>
              <a:t>에서 기본으로 지원하는 </a:t>
            </a:r>
            <a:endParaRPr lang="en-US" altLang="ko-KR" dirty="0"/>
          </a:p>
          <a:p>
            <a:r>
              <a:rPr lang="en-US" altLang="ko-KR" dirty="0"/>
              <a:t>Path Tracer(denoising ON)</a:t>
            </a:r>
            <a:r>
              <a:rPr lang="ko-KR" altLang="en-US" dirty="0"/>
              <a:t>로 렌더링한 프레임 사진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 픽셀당 </a:t>
            </a:r>
            <a:endParaRPr lang="en-US" altLang="ko-KR" dirty="0"/>
          </a:p>
          <a:p>
            <a:r>
              <a:rPr lang="en-US" altLang="ko-KR" dirty="0"/>
              <a:t>Sample</a:t>
            </a:r>
            <a:r>
              <a:rPr lang="ko-KR" altLang="en-US" dirty="0"/>
              <a:t>수 </a:t>
            </a:r>
            <a:r>
              <a:rPr lang="en-US" altLang="ko-KR" dirty="0"/>
              <a:t>:1000,  Bounce</a:t>
            </a:r>
            <a:r>
              <a:rPr lang="ko-KR" altLang="en-US" dirty="0"/>
              <a:t>수</a:t>
            </a:r>
            <a:r>
              <a:rPr lang="en-US" altLang="ko-KR" dirty="0"/>
              <a:t>:32, 3070TI GPU</a:t>
            </a:r>
            <a:r>
              <a:rPr lang="ko-KR" altLang="en-US" dirty="0"/>
              <a:t>기준 렌더링 시간</a:t>
            </a:r>
            <a:r>
              <a:rPr lang="en-US" altLang="ko-KR" dirty="0"/>
              <a:t>: 24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20</a:t>
            </a:r>
            <a:r>
              <a:rPr lang="ko-KR" altLang="en-US" dirty="0"/>
              <a:t>초 </a:t>
            </a:r>
            <a:r>
              <a:rPr lang="ko-KR" altLang="en-US" dirty="0" err="1"/>
              <a:t>짜리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프레임 영상을 이 정도의 퀄리티로 녹화하려면 </a:t>
            </a:r>
            <a:r>
              <a:rPr lang="en-US" altLang="ko-KR" dirty="0"/>
              <a:t>8</a:t>
            </a:r>
            <a:r>
              <a:rPr lang="ko-KR" altLang="en-US" dirty="0"/>
              <a:t>시간이 소요된다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4A9ED-84B9-998E-D2EB-800AF36F3385}"/>
              </a:ext>
            </a:extLst>
          </p:cNvPr>
          <p:cNvSpPr txBox="1"/>
          <p:nvPr/>
        </p:nvSpPr>
        <p:spPr>
          <a:xfrm>
            <a:off x="2498707" y="5302799"/>
            <a:ext cx="394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중간에 </a:t>
            </a:r>
            <a:r>
              <a:rPr lang="ko-KR" altLang="en-US" dirty="0" err="1"/>
              <a:t>사진하나</a:t>
            </a:r>
            <a:r>
              <a:rPr lang="ko-KR" altLang="en-US" dirty="0"/>
              <a:t> 찍기 위해 </a:t>
            </a:r>
            <a:r>
              <a:rPr lang="en-US" altLang="ko-KR" dirty="0"/>
              <a:t>180</a:t>
            </a:r>
            <a:r>
              <a:rPr lang="ko-KR" altLang="en-US" dirty="0"/>
              <a:t>초 가량을 대기하는 것은 </a:t>
            </a:r>
            <a:r>
              <a:rPr lang="ko-KR" altLang="en-US" dirty="0" err="1"/>
              <a:t>게이밍</a:t>
            </a:r>
            <a:r>
              <a:rPr lang="ko-KR" altLang="en-US" dirty="0"/>
              <a:t> 경험에 악영향을 줄 수 있습니다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자동차, 실외, 빨간색, 운송이(가) 표시된 사진&#10;&#10;자동 생성된 설명">
            <a:extLst>
              <a:ext uri="{FF2B5EF4-FFF2-40B4-BE49-F238E27FC236}">
                <a16:creationId xmlns:a16="http://schemas.microsoft.com/office/drawing/2014/main" id="{B5C52E67-EBAD-58ED-91A0-A1ED71607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79" y="2205553"/>
            <a:ext cx="6412865" cy="39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92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ACFE6-EB43-C60D-C195-DCC855E2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타겟 논문</a:t>
            </a:r>
            <a:r>
              <a:rPr lang="en-US" altLang="ko-KR" dirty="0"/>
              <a:t>: </a:t>
            </a:r>
            <a:r>
              <a:rPr lang="en-US" altLang="ko-KR" dirty="0" err="1"/>
              <a:t>ReSTIR</a:t>
            </a:r>
            <a:r>
              <a:rPr lang="en-US" altLang="ko-KR" dirty="0"/>
              <a:t> GI(2021)</a:t>
            </a:r>
            <a:endParaRPr lang="ko-KR" altLang="en-US" dirty="0"/>
          </a:p>
        </p:txBody>
      </p:sp>
      <p:pic>
        <p:nvPicPr>
          <p:cNvPr id="5" name="그림 4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D6EC2DF5-09D1-205D-4624-7C1C25F59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00" y="1674648"/>
            <a:ext cx="6712295" cy="45341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E94F9-3ABC-830F-D21F-F41512AD1794}"/>
              </a:ext>
            </a:extLst>
          </p:cNvPr>
          <p:cNvSpPr txBox="1"/>
          <p:nvPr/>
        </p:nvSpPr>
        <p:spPr>
          <a:xfrm>
            <a:off x="8300425" y="2828835"/>
            <a:ext cx="3159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ko-KR" altLang="en-US" dirty="0"/>
              <a:t> </a:t>
            </a:r>
            <a:r>
              <a:rPr lang="en-US" altLang="ko-KR" dirty="0"/>
              <a:t>GI:</a:t>
            </a:r>
            <a:r>
              <a:rPr lang="ko-KR" altLang="en-US" dirty="0"/>
              <a:t> </a:t>
            </a:r>
            <a:r>
              <a:rPr lang="en-US" altLang="ko-KR" dirty="0"/>
              <a:t>Path Resampling</a:t>
            </a:r>
            <a:r>
              <a:rPr lang="ko-KR" altLang="en-US" dirty="0"/>
              <a:t>을 사용해서</a:t>
            </a:r>
            <a:r>
              <a:rPr lang="en-US" altLang="ko-KR" dirty="0"/>
              <a:t>,</a:t>
            </a:r>
            <a:r>
              <a:rPr lang="ko-KR" altLang="en-US" dirty="0"/>
              <a:t> 적은 </a:t>
            </a:r>
            <a:r>
              <a:rPr lang="en-US" altLang="ko-KR" dirty="0"/>
              <a:t>Sample</a:t>
            </a:r>
            <a:r>
              <a:rPr lang="ko-KR" altLang="en-US" dirty="0"/>
              <a:t>수로도 충분한 퀄리티의 </a:t>
            </a:r>
            <a:r>
              <a:rPr lang="en-US" altLang="ko-KR" dirty="0"/>
              <a:t>Global Illumination</a:t>
            </a:r>
            <a:r>
              <a:rPr lang="ko-KR" altLang="en-US" dirty="0"/>
              <a:t>을 구현하는 기술</a:t>
            </a:r>
          </a:p>
        </p:txBody>
      </p:sp>
    </p:spTree>
    <p:extLst>
      <p:ext uri="{BB962C8B-B14F-4D97-AF65-F5344CB8AC3E}">
        <p14:creationId xmlns:p14="http://schemas.microsoft.com/office/powerpoint/2010/main" val="654961137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BBD852A8A6CBA4B882FCB5E9DCC3538" ma:contentTypeVersion="2" ma:contentTypeDescription="새 문서를 만듭니다." ma:contentTypeScope="" ma:versionID="e2dd12031f470b4c3d0d8c2f56280cf2">
  <xsd:schema xmlns:xsd="http://www.w3.org/2001/XMLSchema" xmlns:xs="http://www.w3.org/2001/XMLSchema" xmlns:p="http://schemas.microsoft.com/office/2006/metadata/properties" xmlns:ns3="16e54057-9194-47d6-9a21-23295c7e4e69" targetNamespace="http://schemas.microsoft.com/office/2006/metadata/properties" ma:root="true" ma:fieldsID="7b295358d2615e7c2c05f88abe172ffb" ns3:_="">
    <xsd:import namespace="16e54057-9194-47d6-9a21-23295c7e4e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54057-9194-47d6-9a21-23295c7e4e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319E34-7E16-419C-A5D5-A6F8476738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5493BA-82F1-4D75-A74E-4303970079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e54057-9194-47d6-9a21-23295c7e4e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88401F-7710-439B-9DE5-8FA5972394F6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6e54057-9194-47d6-9a21-23295c7e4e6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1342</TotalTime>
  <Words>620</Words>
  <Application>Microsoft Office PowerPoint</Application>
  <PresentationFormat>와이드스크린</PresentationFormat>
  <Paragraphs>74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Franklin Gothic Book</vt:lpstr>
      <vt:lpstr>자르기</vt:lpstr>
      <vt:lpstr>Path Tracing기반 고 퀄리티  동영상 녹화 기술 </vt:lpstr>
      <vt:lpstr>Path Tracing</vt:lpstr>
      <vt:lpstr>Path Tracing의 장점과 한계</vt:lpstr>
      <vt:lpstr>Path Tracing, 게임에 적용할 수 없을까?</vt:lpstr>
      <vt:lpstr>주제:Path Tracing기반 고 퀄리티  동영상 녹화 기술</vt:lpstr>
      <vt:lpstr>주제:Path Tracing기반 고 퀄리티  동영상 녹화 기술</vt:lpstr>
      <vt:lpstr>기술이 구현되었을 때 활용방안</vt:lpstr>
      <vt:lpstr>Path Tracing 동영상의 해결과제</vt:lpstr>
      <vt:lpstr>타겟 논문: ReSTIR GI(2021)</vt:lpstr>
      <vt:lpstr>타겟 논문: ReSTIR GI(2021)</vt:lpstr>
      <vt:lpstr>타겟 논문: ReSTIR GI(2021)</vt:lpstr>
      <vt:lpstr>현재 진척 상황</vt:lpstr>
      <vt:lpstr>향후 프로젝트 진행 방향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Tracing</dc:title>
  <dc:creator>윤태웅</dc:creator>
  <cp:lastModifiedBy>윤태웅</cp:lastModifiedBy>
  <cp:revision>28</cp:revision>
  <dcterms:created xsi:type="dcterms:W3CDTF">2022-10-08T07:08:44Z</dcterms:created>
  <dcterms:modified xsi:type="dcterms:W3CDTF">2022-10-20T12:16:19Z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0x0101004BBD852A8A6CBA4B882FCB5E9DCC3538</vt:lpwstr>
  </property>
</Properties>
</file>